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227" d="100"/>
          <a:sy n="227" d="100"/>
        </p:scale>
        <p:origin x="3840" y="443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1_nogran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8485.666996271313</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878.8512125043126</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2083.780660006854</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064807944"/>
        <c:axId val="206481104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37756.62117311313</c:v>
                </c:pt>
                <c:pt idx="1">
                  <c:v>37756.62117311312</c:v>
                </c:pt>
                <c:pt idx="2">
                  <c:v>37756.62117311313</c:v>
                </c:pt>
                <c:pt idx="3">
                  <c:v>37756.62117311313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064807944"/>
        <c:axId val="2064811048"/>
      </c:lineChart>
      <c:catAx>
        <c:axId val="20648079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11048"/>
        <c:crosses val="autoZero"/>
        <c:auto val="1"/>
        <c:lblAlgn val="ctr"/>
        <c:lblOffset val="100"/>
        <c:tickLblSkip val="1"/>
        <c:tickMarkSkip val="1"/>
        <c:noMultiLvlLbl val="0"/>
      </c:catAx>
      <c:valAx>
        <c:axId val="2064811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079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Income!$B$108:$I$108</c:f>
              <c:numCache>
                <c:formatCode>#,##0</c:formatCode>
                <c:ptCount val="8"/>
                <c:pt idx="0">
                  <c:v>4020.0</c:v>
                </c:pt>
                <c:pt idx="1">
                  <c:v>9408.0</c:v>
                </c:pt>
                <c:pt idx="2">
                  <c:v>13860.0</c:v>
                </c:pt>
                <c:pt idx="3">
                  <c:v>19800.0</c:v>
                </c:pt>
                <c:pt idx="4">
                  <c:v>2530.800000000001</c:v>
                </c:pt>
                <c:pt idx="5">
                  <c:v>6147.180000000001</c:v>
                </c:pt>
                <c:pt idx="6">
                  <c:v>9024.300000000001</c:v>
                </c:pt>
                <c:pt idx="7">
                  <c:v>13120.2</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Income!$B$111:$I$111</c:f>
              <c:numCache>
                <c:formatCode>#,##0</c:formatCode>
                <c:ptCount val="8"/>
                <c:pt idx="0">
                  <c:v>2340.0</c:v>
                </c:pt>
                <c:pt idx="1">
                  <c:v>5460.0</c:v>
                </c:pt>
                <c:pt idx="2">
                  <c:v>7020.0</c:v>
                </c:pt>
                <c:pt idx="3">
                  <c:v>9504.0</c:v>
                </c:pt>
                <c:pt idx="4">
                  <c:v>2808.0</c:v>
                </c:pt>
                <c:pt idx="5">
                  <c:v>6552.0</c:v>
                </c:pt>
                <c:pt idx="6">
                  <c:v>7295.042986859105</c:v>
                </c:pt>
                <c:pt idx="7">
                  <c:v>9477.743126520328</c:v>
                </c:pt>
              </c:numCache>
            </c:numRef>
          </c:val>
        </c:ser>
        <c:ser>
          <c:idx val="3"/>
          <c:order val="15"/>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Income!$B$115:$I$115</c:f>
              <c:numCache>
                <c:formatCode>#,##0</c:formatCode>
                <c:ptCount val="8"/>
                <c:pt idx="0">
                  <c:v>10248.0</c:v>
                </c:pt>
                <c:pt idx="1">
                  <c:v>10248.0</c:v>
                </c:pt>
                <c:pt idx="2">
                  <c:v>3048.0</c:v>
                </c:pt>
                <c:pt idx="3">
                  <c:v>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8106712"/>
        <c:axId val="-204832338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8106712"/>
        <c:axId val="-2048323384"/>
      </c:lineChart>
      <c:catAx>
        <c:axId val="-204810671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323384"/>
        <c:crosses val="autoZero"/>
        <c:auto val="1"/>
        <c:lblAlgn val="ctr"/>
        <c:lblOffset val="100"/>
        <c:tickLblSkip val="1"/>
        <c:tickMarkSkip val="1"/>
        <c:noMultiLvlLbl val="0"/>
      </c:catAx>
      <c:valAx>
        <c:axId val="-2048323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810671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9111.50355105609</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8200.353195950465</c:v>
                </c:pt>
                <c:pt idx="1">
                  <c:v>8200.353195950465</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089070680"/>
        <c:axId val="-2089067384"/>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36222.99026691559</c:v>
                </c:pt>
                <c:pt idx="1">
                  <c:v>36222.99026691559</c:v>
                </c:pt>
                <c:pt idx="2">
                  <c:v>36222.99026691559</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089070680"/>
        <c:axId val="-2089067384"/>
      </c:lineChart>
      <c:catAx>
        <c:axId val="-20890706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67384"/>
        <c:crosses val="autoZero"/>
        <c:auto val="1"/>
        <c:lblAlgn val="ctr"/>
        <c:lblOffset val="100"/>
        <c:tickLblSkip val="1"/>
        <c:tickMarkSkip val="1"/>
        <c:noMultiLvlLbl val="0"/>
      </c:catAx>
      <c:valAx>
        <c:axId val="-2089067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70680"/>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Income!$B$78:$E$78</c:f>
              <c:numCache>
                <c:formatCode>#,##0</c:formatCode>
                <c:ptCount val="4"/>
                <c:pt idx="0">
                  <c:v>6044.226914249948</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Income!$B$82:$E$82</c:f>
              <c:numCache>
                <c:formatCode>#,##0</c:formatCode>
                <c:ptCount val="4"/>
                <c:pt idx="0">
                  <c:v>0.0</c:v>
                </c:pt>
                <c:pt idx="1">
                  <c:v>4239.980074175336</c:v>
                </c:pt>
                <c:pt idx="2">
                  <c:v>7036.562676290984</c:v>
                </c:pt>
                <c:pt idx="3">
                  <c:v>8931.021858369327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Q1</c:v>
                </c:pt>
                <c:pt idx="1">
                  <c:v>Baseline: Q2</c:v>
                </c:pt>
                <c:pt idx="2">
                  <c:v>Baseline: Q3</c:v>
                </c:pt>
                <c:pt idx="3">
                  <c:v>Baseline: Q4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12517016"/>
        <c:axId val="2065089160"/>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Q1</c:v>
                </c:pt>
                <c:pt idx="1">
                  <c:v>Baseline: Q2</c:v>
                </c:pt>
                <c:pt idx="2">
                  <c:v>Baseline: Q3</c:v>
                </c:pt>
                <c:pt idx="3">
                  <c:v>Baseline: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12517016"/>
        <c:axId val="2065089160"/>
      </c:lineChart>
      <c:catAx>
        <c:axId val="2112517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5089160"/>
        <c:crosses val="autoZero"/>
        <c:auto val="1"/>
        <c:lblAlgn val="ctr"/>
        <c:lblOffset val="100"/>
        <c:tickLblSkip val="1"/>
        <c:tickMarkSkip val="1"/>
        <c:noMultiLvlLbl val="0"/>
      </c:catAx>
      <c:valAx>
        <c:axId val="206508916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2517016"/>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905422541659037"/>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50.87788413875542</c:v>
                </c:pt>
                <c:pt idx="3">
                  <c:v>51.3803117426606</c:v>
                </c:pt>
                <c:pt idx="4">
                  <c:v>51.29563189345348</c:v>
                </c:pt>
                <c:pt idx="5">
                  <c:v>51.47736089433749</c:v>
                </c:pt>
                <c:pt idx="6">
                  <c:v>50.92994086135064</c:v>
                </c:pt>
                <c:pt idx="7">
                  <c:v>50.47346605954933</c:v>
                </c:pt>
                <c:pt idx="8">
                  <c:v>50.85476542260394</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050726872"/>
        <c:axId val="-2050723576"/>
      </c:lineChart>
      <c:catAx>
        <c:axId val="-2050726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050723576"/>
        <c:crosses val="autoZero"/>
        <c:auto val="1"/>
        <c:lblAlgn val="ctr"/>
        <c:lblOffset val="100"/>
        <c:noMultiLvlLbl val="0"/>
      </c:catAx>
      <c:valAx>
        <c:axId val="-205072357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050726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 Area </a:t>
            </a:r>
            <a:r>
              <a:rPr lang="en-US" sz="1300" b="0" i="0" dirty="0">
                <a:latin typeface="Helvetica Light"/>
                <a:cs typeface="Helvetica Light"/>
              </a:rPr>
              <a:t>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1305.918536947162</c:v>
                </c:pt>
                <c:pt idx="6">
                  <c:v>5379.225145642626</c:v>
                </c:pt>
                <c:pt idx="7">
                  <c:v>896.0397790998251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444.2485180890382</c:v>
                </c:pt>
                <c:pt idx="6">
                  <c:v>5795.895241262886</c:v>
                </c:pt>
                <c:pt idx="7">
                  <c:v>3250.952751554597</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5075.860807619005</c:v>
                </c:pt>
                <c:pt idx="6">
                  <c:v>19982.21500621756</c:v>
                </c:pt>
                <c:pt idx="7">
                  <c:v>19378.50914379836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21942.85714285714</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0.0</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Income!$B$112:$I$112</c:f>
              <c:numCache>
                <c:formatCode>#,##0</c:formatCode>
                <c:ptCount val="8"/>
                <c:pt idx="0">
                  <c:v>0.0</c:v>
                </c:pt>
                <c:pt idx="1">
                  <c:v>0.0</c:v>
                </c:pt>
                <c:pt idx="2">
                  <c:v>8708.57142857143</c:v>
                </c:pt>
                <c:pt idx="3">
                  <c:v>62700.0</c:v>
                </c:pt>
                <c:pt idx="4">
                  <c:v>0.0</c:v>
                </c:pt>
                <c:pt idx="5">
                  <c:v>0.0</c:v>
                </c:pt>
                <c:pt idx="6">
                  <c:v>10276.11428571429</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0.0</c:v>
                </c:pt>
                <c:pt idx="3">
                  <c:v>7620.0</c:v>
                </c:pt>
                <c:pt idx="4">
                  <c:v>27268.11428571429</c:v>
                </c:pt>
                <c:pt idx="5">
                  <c:v>25983.6</c:v>
                </c:pt>
                <c:pt idx="6">
                  <c:v>0.0</c:v>
                </c:pt>
                <c:pt idx="7">
                  <c:v>8991.6</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4453288"/>
        <c:axId val="-213461677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4453288"/>
        <c:axId val="-2134616776"/>
      </c:lineChart>
      <c:catAx>
        <c:axId val="-21344532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16776"/>
        <c:crosses val="autoZero"/>
        <c:auto val="1"/>
        <c:lblAlgn val="ctr"/>
        <c:lblOffset val="100"/>
        <c:tickLblSkip val="1"/>
        <c:tickMarkSkip val="1"/>
        <c:noMultiLvlLbl val="0"/>
      </c:catAx>
      <c:valAx>
        <c:axId val="-2134616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532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a:t>
            </a:r>
            <a:r>
              <a:rPr lang="en-US" sz="1300" b="0" i="0" baseline="0" dirty="0" smtClean="0">
                <a:latin typeface="Helvetica Light"/>
                <a:cs typeface="Helvetica Light"/>
              </a:rPr>
              <a:t> </a:t>
            </a:r>
            <a:r>
              <a:rPr lang="en-US" sz="1300" b="0" i="0" dirty="0" smtClean="0">
                <a:latin typeface="Helvetica Light"/>
                <a:cs typeface="Helvetica Light"/>
              </a:rPr>
              <a:t>Area </a:t>
            </a:r>
            <a:r>
              <a:rPr lang="en-US" sz="1300" b="0" i="0" dirty="0">
                <a:latin typeface="Helvetica Light"/>
                <a:cs typeface="Helvetica Light"/>
              </a:rPr>
              <a:t>without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1351.960179676463</c:v>
                </c:pt>
                <c:pt idx="6">
                  <c:v>6814.063825363341</c:v>
                </c:pt>
                <c:pt idx="7">
                  <c:v>926.4055515339641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419.9999999999999</c:v>
                </c:pt>
                <c:pt idx="6">
                  <c:v>5252.442579698882</c:v>
                </c:pt>
                <c:pt idx="7">
                  <c:v>3241.768428563791</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4277.5</c:v>
                </c:pt>
                <c:pt idx="6">
                  <c:v>20733.12149409287</c:v>
                </c:pt>
                <c:pt idx="7">
                  <c:v>19386.80504597076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0.0</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21942.85714285714</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Income!$B$112:$I$112</c:f>
              <c:numCache>
                <c:formatCode>#,##0</c:formatCode>
                <c:ptCount val="8"/>
                <c:pt idx="0">
                  <c:v>0.0</c:v>
                </c:pt>
                <c:pt idx="1">
                  <c:v>0.0</c:v>
                </c:pt>
                <c:pt idx="2">
                  <c:v>0.0</c:v>
                </c:pt>
                <c:pt idx="3">
                  <c:v>62700.0</c:v>
                </c:pt>
                <c:pt idx="4">
                  <c:v>0.0</c:v>
                </c:pt>
                <c:pt idx="5">
                  <c:v>0.0</c:v>
                </c:pt>
                <c:pt idx="6">
                  <c:v>0.0</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8708.57142857143</c:v>
                </c:pt>
                <c:pt idx="3">
                  <c:v>7620.0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7375704"/>
        <c:axId val="211353962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7375704"/>
        <c:axId val="2113539624"/>
      </c:lineChart>
      <c:catAx>
        <c:axId val="2127375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539624"/>
        <c:crosses val="autoZero"/>
        <c:auto val="1"/>
        <c:lblAlgn val="ctr"/>
        <c:lblOffset val="100"/>
        <c:tickLblSkip val="1"/>
        <c:tickMarkSkip val="1"/>
        <c:noMultiLvlLbl val="0"/>
      </c:catAx>
      <c:valAx>
        <c:axId val="211353962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7375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6372.0</c:v>
                </c:pt>
                <c:pt idx="4">
                  <c:v>6372.0</c:v>
                </c:pt>
                <c:pt idx="5">
                  <c:v>0.0</c:v>
                </c:pt>
              </c:numCache>
            </c:numRef>
          </c:val>
        </c:ser>
        <c:dLbls>
          <c:showLegendKey val="0"/>
          <c:showVal val="0"/>
          <c:showCatName val="0"/>
          <c:showSerName val="0"/>
          <c:showPercent val="0"/>
          <c:showBubbleSize val="0"/>
        </c:dLbls>
        <c:gapWidth val="150"/>
        <c:overlap val="100"/>
        <c:axId val="-2095352744"/>
        <c:axId val="-2136051080"/>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352744"/>
        <c:axId val="-2136051080"/>
      </c:lineChart>
      <c:catAx>
        <c:axId val="-20953527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051080"/>
        <c:crosses val="autoZero"/>
        <c:auto val="1"/>
        <c:lblAlgn val="ctr"/>
        <c:lblOffset val="100"/>
        <c:tickLblSkip val="1"/>
        <c:tickMarkSkip val="1"/>
        <c:noMultiLvlLbl val="0"/>
      </c:catAx>
      <c:valAx>
        <c:axId val="-213605108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352744"/>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without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3181880"/>
        <c:axId val="-209308693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3181880"/>
        <c:axId val="-2093086936"/>
      </c:lineChart>
      <c:catAx>
        <c:axId val="-20931818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086936"/>
        <c:crosses val="autoZero"/>
        <c:auto val="1"/>
        <c:lblAlgn val="ctr"/>
        <c:lblOffset val="100"/>
        <c:tickLblSkip val="1"/>
        <c:tickMarkSkip val="1"/>
        <c:noMultiLvlLbl val="0"/>
      </c:catAx>
      <c:valAx>
        <c:axId val="-20930869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181880"/>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Urban Poor (excl Quintile 5) - 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[1]Income!$A$102</c:f>
              <c:strCache>
                <c:ptCount val="1"/>
                <c:pt idx="0">
                  <c:v>Own crops Consumed</c:v>
                </c:pt>
              </c:strCache>
            </c:strRef>
          </c:tx>
          <c:spPr>
            <a:solidFill>
              <a:srgbClr val="008000"/>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[1]Income!$B$102:$I$102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[1]Income!$A$103</c:f>
              <c:strCache>
                <c:ptCount val="1"/>
                <c:pt idx="0">
                  <c:v>Own crops sold</c:v>
                </c:pt>
              </c:strCache>
            </c:strRef>
          </c:tx>
          <c:spPr>
            <a:solidFill>
              <a:srgbClr val="C3D69B"/>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[1]Income!$B$103:$I$103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[1]Income!$A$104</c:f>
              <c:strCache>
                <c:ptCount val="1"/>
                <c:pt idx="0">
                  <c:v>Animal products consumed</c:v>
                </c:pt>
              </c:strCache>
            </c:strRef>
          </c:tx>
          <c:spPr>
            <a:solidFill>
              <a:srgbClr val="FFFFFF"/>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[1]Income!$B$104:$I$104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[1]Income!$A$106</c:f>
              <c:strCache>
                <c:ptCount val="1"/>
                <c:pt idx="0">
                  <c:v>Animals sold</c:v>
                </c:pt>
              </c:strCache>
            </c:strRef>
          </c:tx>
          <c:spPr>
            <a:solidFill>
              <a:srgbClr val="FAC090"/>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[1]Income!$B$106:$I$106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[1]Income!$A$107</c:f>
              <c:strCache>
                <c:ptCount val="1"/>
                <c:pt idx="0">
                  <c:v>Wild foods consumed and sold</c:v>
                </c:pt>
              </c:strCache>
            </c:strRef>
          </c:tx>
          <c:spPr>
            <a:solidFill>
              <a:srgbClr val="B3A2C7"/>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[1]Income!$A$108</c:f>
              <c:strCache>
                <c:ptCount val="1"/>
                <c:pt idx="0">
                  <c:v>Labour - casual</c:v>
                </c:pt>
              </c:strCache>
            </c:strRef>
          </c:tx>
          <c:spPr>
            <a:solidFill>
              <a:srgbClr val="D99694"/>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[1]Income!$B$108:$I$108</c:f>
              <c:numCache>
                <c:formatCode>#,##0</c:formatCode>
                <c:ptCount val="8"/>
                <c:pt idx="0">
                  <c:v>4020.0</c:v>
                </c:pt>
                <c:pt idx="1">
                  <c:v>9408.0</c:v>
                </c:pt>
                <c:pt idx="2">
                  <c:v>13860.0</c:v>
                </c:pt>
                <c:pt idx="3">
                  <c:v>19800.0</c:v>
                </c:pt>
                <c:pt idx="4">
                  <c:v>2471.400000000001</c:v>
                </c:pt>
                <c:pt idx="5">
                  <c:v>5963.700000000001</c:v>
                </c:pt>
                <c:pt idx="6">
                  <c:v>8760.300000000001</c:v>
                </c:pt>
                <c:pt idx="7">
                  <c:v>12697.8</c:v>
                </c:pt>
              </c:numCache>
            </c:numRef>
          </c:val>
        </c:ser>
        <c:ser>
          <c:idx val="4"/>
          <c:order val="12"/>
          <c:tx>
            <c:strRef>
              <c:f>[1]Income!$A$109</c:f>
              <c:strCache>
                <c:ptCount val="1"/>
                <c:pt idx="0">
                  <c:v>Labour - formal emp</c:v>
                </c:pt>
              </c:strCache>
            </c:strRef>
          </c:tx>
          <c:spPr>
            <a:solidFill>
              <a:srgbClr val="C0504D"/>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[1]Income!$B$109:$I$109</c:f>
              <c:numCache>
                <c:formatCode>#,##0</c:formatCode>
                <c:ptCount val="8"/>
                <c:pt idx="0">
                  <c:v>0.0</c:v>
                </c:pt>
                <c:pt idx="1">
                  <c:v>0.0</c:v>
                </c:pt>
                <c:pt idx="2">
                  <c:v>9000.0</c:v>
                </c:pt>
                <c:pt idx="3">
                  <c:v>23100.0</c:v>
                </c:pt>
                <c:pt idx="4">
                  <c:v>0.0</c:v>
                </c:pt>
                <c:pt idx="5">
                  <c:v>0.0</c:v>
                </c:pt>
                <c:pt idx="6">
                  <c:v>9743.999999999998</c:v>
                </c:pt>
                <c:pt idx="7">
                  <c:v>25055.99999999999</c:v>
                </c:pt>
              </c:numCache>
            </c:numRef>
          </c:val>
        </c:ser>
        <c:ser>
          <c:idx val="0"/>
          <c:order val="13"/>
          <c:tx>
            <c:strRef>
              <c:f>[1]Income!$A$110</c:f>
              <c:strCache>
                <c:ptCount val="1"/>
                <c:pt idx="0">
                  <c:v>Labour - public works</c:v>
                </c:pt>
              </c:strCache>
            </c:strRef>
          </c:tx>
          <c:spPr>
            <a:solidFill>
              <a:srgbClr val="953735"/>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[1]Income!$B$110:$I$110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[1]Income!$A$111</c:f>
              <c:strCache>
                <c:ptCount val="1"/>
                <c:pt idx="0">
                  <c:v>Self - employment</c:v>
                </c:pt>
              </c:strCache>
            </c:strRef>
          </c:tx>
          <c:spPr>
            <a:solidFill>
              <a:srgbClr val="D3BBD8"/>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[1]Income!$B$111:$I$111</c:f>
              <c:numCache>
                <c:formatCode>#,##0</c:formatCode>
                <c:ptCount val="8"/>
                <c:pt idx="0">
                  <c:v>2340.0</c:v>
                </c:pt>
                <c:pt idx="1">
                  <c:v>5460.0</c:v>
                </c:pt>
                <c:pt idx="2">
                  <c:v>7020.0</c:v>
                </c:pt>
                <c:pt idx="3">
                  <c:v>9504.0</c:v>
                </c:pt>
                <c:pt idx="4">
                  <c:v>2808.0</c:v>
                </c:pt>
                <c:pt idx="5">
                  <c:v>5771.063784835722</c:v>
                </c:pt>
                <c:pt idx="6">
                  <c:v>7231.789080476326</c:v>
                </c:pt>
                <c:pt idx="7">
                  <c:v>9479.170474597611</c:v>
                </c:pt>
              </c:numCache>
            </c:numRef>
          </c:val>
        </c:ser>
        <c:ser>
          <c:idx val="3"/>
          <c:order val="15"/>
          <c:tx>
            <c:strRef>
              <c:f>[1]Income!$A$112</c:f>
              <c:strCache>
                <c:ptCount val="1"/>
                <c:pt idx="0">
                  <c:v>Small business/petty trading</c:v>
                </c:pt>
              </c:strCache>
            </c:strRef>
          </c:tx>
          <c:spPr>
            <a:solidFill>
              <a:srgbClr val="CC66FF"/>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[1]Income!$B$112:$I$112</c:f>
              <c:numCache>
                <c:formatCode>#,##0</c:formatCode>
                <c:ptCount val="8"/>
                <c:pt idx="0">
                  <c:v>0.0</c:v>
                </c:pt>
                <c:pt idx="1">
                  <c:v>2820.0</c:v>
                </c:pt>
                <c:pt idx="2">
                  <c:v>4680.0</c:v>
                </c:pt>
                <c:pt idx="3">
                  <c:v>5940.0</c:v>
                </c:pt>
                <c:pt idx="4">
                  <c:v>0.0</c:v>
                </c:pt>
                <c:pt idx="5">
                  <c:v>3271.199999999999</c:v>
                </c:pt>
                <c:pt idx="6">
                  <c:v>5428.8</c:v>
                </c:pt>
                <c:pt idx="7">
                  <c:v>6890.399999999998</c:v>
                </c:pt>
              </c:numCache>
            </c:numRef>
          </c:val>
        </c:ser>
        <c:ser>
          <c:idx val="9"/>
          <c:order val="16"/>
          <c:tx>
            <c:strRef>
              <c:f>[1]Income!$A$113</c:f>
              <c:strCache>
                <c:ptCount val="1"/>
                <c:pt idx="0">
                  <c:v>Food transfer - official</c:v>
                </c:pt>
              </c:strCache>
            </c:strRef>
          </c:tx>
          <c:spPr>
            <a:solidFill>
              <a:srgbClr val="558ED5"/>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[1]Income!$B$113:$I$113</c:f>
              <c:numCache>
                <c:formatCode>#,##0</c:formatCode>
                <c:ptCount val="8"/>
                <c:pt idx="0">
                  <c:v>812.083337377039</c:v>
                </c:pt>
                <c:pt idx="1">
                  <c:v>812.083337377039</c:v>
                </c:pt>
                <c:pt idx="2">
                  <c:v>812.083337377039</c:v>
                </c:pt>
                <c:pt idx="3">
                  <c:v>812.083337377039</c:v>
                </c:pt>
                <c:pt idx="4">
                  <c:v>1339.937506672114</c:v>
                </c:pt>
                <c:pt idx="5">
                  <c:v>1339.937506672114</c:v>
                </c:pt>
                <c:pt idx="6">
                  <c:v>1339.937506672114</c:v>
                </c:pt>
                <c:pt idx="7">
                  <c:v>1339.937506672114</c:v>
                </c:pt>
              </c:numCache>
            </c:numRef>
          </c:val>
        </c:ser>
        <c:ser>
          <c:idx val="17"/>
          <c:order val="17"/>
          <c:tx>
            <c:strRef>
              <c:f>[1]Income!$A$114</c:f>
              <c:strCache>
                <c:ptCount val="1"/>
                <c:pt idx="0">
                  <c:v>Food transfer - gifts</c:v>
                </c:pt>
              </c:strCache>
            </c:strRef>
          </c:tx>
          <c:spPr>
            <a:solidFill>
              <a:srgbClr val="B9CDE5"/>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[1]Income!$A$115</c:f>
              <c:strCache>
                <c:ptCount val="1"/>
                <c:pt idx="0">
                  <c:v>Cash transfer - official</c:v>
                </c:pt>
              </c:strCache>
            </c:strRef>
          </c:tx>
          <c:spPr>
            <a:solidFill>
              <a:srgbClr val="A6A6A6"/>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[1]Income!$B$115:$I$115</c:f>
              <c:numCache>
                <c:formatCode>#,##0</c:formatCode>
                <c:ptCount val="8"/>
                <c:pt idx="0">
                  <c:v>10248.0</c:v>
                </c:pt>
                <c:pt idx="1">
                  <c:v>10248.0</c:v>
                </c:pt>
                <c:pt idx="2">
                  <c:v>3048.0</c:v>
                </c:pt>
                <c:pt idx="3">
                  <c:v>0.0</c:v>
                </c:pt>
                <c:pt idx="4">
                  <c:v>12092.64</c:v>
                </c:pt>
                <c:pt idx="5">
                  <c:v>12092.64</c:v>
                </c:pt>
                <c:pt idx="6">
                  <c:v>3596.64</c:v>
                </c:pt>
                <c:pt idx="7">
                  <c:v>0.0</c:v>
                </c:pt>
              </c:numCache>
            </c:numRef>
          </c:val>
        </c:ser>
        <c:ser>
          <c:idx val="11"/>
          <c:order val="19"/>
          <c:tx>
            <c:strRef>
              <c:f>[1]Income!$A$116</c:f>
              <c:strCache>
                <c:ptCount val="1"/>
                <c:pt idx="0">
                  <c:v>Cash transfer - gifts</c:v>
                </c:pt>
              </c:strCache>
            </c:strRef>
          </c:tx>
          <c:spPr>
            <a:solidFill>
              <a:srgbClr val="D9D9D9"/>
            </a:solidFill>
            <a:ln w="3175" cmpd="sng">
              <a:solidFill>
                <a:srgbClr val="000000"/>
              </a:solidFill>
              <a:prstDash val="solid"/>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[1]Income!$B$116:$I$116</c:f>
              <c:numCache>
                <c:formatCode>#,##0</c:formatCode>
                <c:ptCount val="8"/>
                <c:pt idx="0">
                  <c:v>2544.0</c:v>
                </c:pt>
                <c:pt idx="1">
                  <c:v>1740.0</c:v>
                </c:pt>
                <c:pt idx="2">
                  <c:v>2340.0</c:v>
                </c:pt>
                <c:pt idx="3">
                  <c:v>3000.0</c:v>
                </c:pt>
                <c:pt idx="4">
                  <c:v>2742.0</c:v>
                </c:pt>
                <c:pt idx="5">
                  <c:v>1740.0</c:v>
                </c:pt>
                <c:pt idx="6">
                  <c:v>2340.0</c:v>
                </c:pt>
                <c:pt idx="7">
                  <c:v>3</c:v>
                </c:pt>
              </c:numCache>
            </c:numRef>
          </c:val>
        </c:ser>
        <c:ser>
          <c:idx val="14"/>
          <c:order val="20"/>
          <c:tx>
            <c:strRef>
              <c:f>[1]Income!$A$117</c:f>
              <c:strCache>
                <c:ptCount val="1"/>
                <c:pt idx="0">
                  <c:v>Other</c:v>
                </c:pt>
              </c:strCache>
            </c:strRef>
          </c:tx>
          <c:spPr>
            <a:solidFill>
              <a:schemeClr val="bg2">
                <a:lumMod val="50000"/>
              </a:schemeClr>
            </a:solidFill>
            <a:ln w="3175" cmpd="sng">
              <a:solidFill>
                <a:schemeClr val="tx1"/>
              </a:solidFill>
            </a:ln>
          </c:spPr>
          <c:invertIfNegative val="0"/>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49485016"/>
        <c:axId val="2113438184"/>
      </c:barChart>
      <c:lineChart>
        <c:grouping val="standard"/>
        <c:varyColors val="0"/>
        <c:ser>
          <c:idx val="13"/>
          <c:order val="0"/>
          <c:tx>
            <c:strRef>
              <c:f>[1]Income!$A$119</c:f>
              <c:strCache>
                <c:ptCount val="1"/>
                <c:pt idx="0">
                  <c:v>Food Poverty line</c:v>
                </c:pt>
              </c:strCache>
            </c:strRef>
          </c:tx>
          <c:spPr>
            <a:ln w="12700">
              <a:solidFill>
                <a:srgbClr val="DD0806"/>
              </a:solidFill>
              <a:prstDash val="solid"/>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[1]Income!$B$119:$E$119</c:f>
              <c:numCache>
                <c:formatCode>#,##0</c:formatCode>
                <c:ptCount val="4"/>
                <c:pt idx="0">
                  <c:v>12770.88480410937</c:v>
                </c:pt>
                <c:pt idx="1">
                  <c:v>12770.88480410937</c:v>
                </c:pt>
                <c:pt idx="2">
                  <c:v>12770.88480410937</c:v>
                </c:pt>
                <c:pt idx="3">
                  <c:v>12770.88480410937</c:v>
                </c:pt>
              </c:numCache>
            </c:numRef>
          </c:val>
          <c:smooth val="0"/>
        </c:ser>
        <c:ser>
          <c:idx val="15"/>
          <c:order val="1"/>
          <c:tx>
            <c:strRef>
              <c:f>[1]Income!$A$123</c:f>
              <c:strCache>
                <c:ptCount val="1"/>
                <c:pt idx="0">
                  <c:v>Food Poverty line</c:v>
                </c:pt>
              </c:strCache>
            </c:strRef>
          </c:tx>
          <c:spPr>
            <a:ln w="12700">
              <a:solidFill>
                <a:srgbClr val="DD0806"/>
              </a:solidFill>
              <a:prstDash val="solid"/>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[1]Income!$B$123:$I$123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[1]Income!$A$120</c:f>
              <c:strCache>
                <c:ptCount val="1"/>
                <c:pt idx="0">
                  <c:v>Lower Bound Poverty line</c:v>
                </c:pt>
              </c:strCache>
            </c:strRef>
          </c:tx>
          <c:spPr>
            <a:ln w="12700" cmpd="sng">
              <a:solidFill>
                <a:srgbClr val="FF0000"/>
              </a:solidFill>
              <a:prstDash val="dash"/>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[1]Income!$B$120:$E$120</c:f>
              <c:numCache>
                <c:formatCode>#,##0</c:formatCode>
                <c:ptCount val="4"/>
                <c:pt idx="0">
                  <c:v>21962.29813744271</c:v>
                </c:pt>
                <c:pt idx="1">
                  <c:v>21962.29813744271</c:v>
                </c:pt>
                <c:pt idx="2">
                  <c:v>21962.2981374427</c:v>
                </c:pt>
                <c:pt idx="3">
                  <c:v>21962.29813744271</c:v>
                </c:pt>
              </c:numCache>
            </c:numRef>
          </c:val>
          <c:smooth val="0"/>
        </c:ser>
        <c:ser>
          <c:idx val="19"/>
          <c:order val="4"/>
          <c:tx>
            <c:strRef>
              <c:f>[1]Income!$A$124</c:f>
              <c:strCache>
                <c:ptCount val="1"/>
                <c:pt idx="0">
                  <c:v>Lower Bound Poverty line</c:v>
                </c:pt>
              </c:strCache>
            </c:strRef>
          </c:tx>
          <c:spPr>
            <a:ln w="12700" cmpd="sng">
              <a:solidFill>
                <a:srgbClr val="FF0000"/>
              </a:solidFill>
              <a:prstDash val="dash"/>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[1]Income!$B$124:$I$124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[1]Income!$A$121</c:f>
              <c:strCache>
                <c:ptCount val="1"/>
                <c:pt idx="0">
                  <c:v>Upper Bound Poverty line</c:v>
                </c:pt>
              </c:strCache>
            </c:strRef>
          </c:tx>
          <c:spPr>
            <a:ln w="12700" cmpd="sng">
              <a:solidFill>
                <a:srgbClr val="723F95"/>
              </a:solidFill>
              <a:prstDash val="lgDash"/>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[1]Income!$B$121:$E$121</c:f>
              <c:numCache>
                <c:formatCode>#,##0</c:formatCode>
                <c:ptCount val="4"/>
                <c:pt idx="0">
                  <c:v>38331.2581374427</c:v>
                </c:pt>
                <c:pt idx="1">
                  <c:v>38331.2581374427</c:v>
                </c:pt>
                <c:pt idx="2">
                  <c:v>38331.2581374427</c:v>
                </c:pt>
                <c:pt idx="3">
                  <c:v>38331.2581374427</c:v>
                </c:pt>
              </c:numCache>
            </c:numRef>
          </c:val>
          <c:smooth val="0"/>
        </c:ser>
        <c:ser>
          <c:idx val="21"/>
          <c:order val="6"/>
          <c:tx>
            <c:strRef>
              <c:f>[1]Income!$A$125</c:f>
              <c:strCache>
                <c:ptCount val="1"/>
                <c:pt idx="0">
                  <c:v>Upper Bound Poverty line</c:v>
                </c:pt>
              </c:strCache>
            </c:strRef>
          </c:tx>
          <c:spPr>
            <a:ln w="12700" cmpd="sng">
              <a:solidFill>
                <a:srgbClr val="723F95"/>
              </a:solidFill>
              <a:prstDash val="lgDash"/>
            </a:ln>
          </c:spPr>
          <c:marker>
            <c:symbol val="none"/>
          </c:marker>
          <c:cat>
            <c:strRef>
              <c:f>[1]Income!$B$71:$I$71</c:f>
              <c:strCache>
                <c:ptCount val="8"/>
                <c:pt idx="0">
                  <c:v>Baseline:Quintile1</c:v>
                </c:pt>
                <c:pt idx="1">
                  <c:v>Quintile 2</c:v>
                </c:pt>
                <c:pt idx="2">
                  <c:v>Quintile 3</c:v>
                </c:pt>
                <c:pt idx="3">
                  <c:v>Quintile 4</c:v>
                </c:pt>
                <c:pt idx="4">
                  <c:v>Current: Quintile1</c:v>
                </c:pt>
                <c:pt idx="5">
                  <c:v>Quintile 2</c:v>
                </c:pt>
                <c:pt idx="6">
                  <c:v>Quintile 3</c:v>
                </c:pt>
                <c:pt idx="7">
                  <c:v>Quintile 4</c:v>
                </c:pt>
              </c:strCache>
            </c:strRef>
          </c:cat>
          <c:val>
            <c:numRef>
              <c:f>[1]Income!$B$125:$I$125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49485016"/>
        <c:axId val="2113438184"/>
      </c:lineChart>
      <c:catAx>
        <c:axId val="-2049485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438184"/>
        <c:crosses val="autoZero"/>
        <c:auto val="1"/>
        <c:lblAlgn val="ctr"/>
        <c:lblOffset val="100"/>
        <c:tickLblSkip val="1"/>
        <c:tickMarkSkip val="1"/>
        <c:noMultiLvlLbl val="0"/>
      </c:catAx>
      <c:valAx>
        <c:axId val="21134381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4948501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darker the orange,</a:t>
            </a:r>
            <a:r>
              <a:rPr lang="en-GB" baseline="0" dirty="0" smtClean="0"/>
              <a:t> the greater the percentage of people in the enumeration small area that will be below the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33</a:t>
            </a:fld>
            <a:endParaRPr lang="en-GB"/>
          </a:p>
        </p:txBody>
      </p:sp>
    </p:spTree>
    <p:extLst>
      <p:ext uri="{BB962C8B-B14F-4D97-AF65-F5344CB8AC3E}">
        <p14:creationId xmlns:p14="http://schemas.microsoft.com/office/powerpoint/2010/main" val="388192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annual food poverty line deficit per person averaged over the </a:t>
            </a:r>
            <a:r>
              <a:rPr lang="en-GB" b="1" i="1" dirty="0" smtClean="0"/>
              <a:t>whole population</a:t>
            </a:r>
            <a:r>
              <a:rPr lang="en-GB" b="1" i="1" baseline="0" dirty="0" smtClean="0"/>
              <a:t> </a:t>
            </a:r>
            <a:r>
              <a:rPr lang="en-GB" baseline="0" dirty="0" smtClean="0"/>
              <a:t>(i.e. </a:t>
            </a:r>
            <a:r>
              <a:rPr lang="en-GB" b="1" i="1" baseline="0" dirty="0" smtClean="0"/>
              <a:t>including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34</a:t>
            </a:fld>
            <a:endParaRPr lang="en-GB"/>
          </a:p>
        </p:txBody>
      </p:sp>
    </p:spTree>
    <p:extLst>
      <p:ext uri="{BB962C8B-B14F-4D97-AF65-F5344CB8AC3E}">
        <p14:creationId xmlns:p14="http://schemas.microsoft.com/office/powerpoint/2010/main" val="188947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t>
            </a:r>
            <a:r>
              <a:rPr lang="en-GB" dirty="0" smtClean="0"/>
              <a:t>annual food poverty line deficit per person averaged over the </a:t>
            </a:r>
            <a:r>
              <a:rPr lang="en-GB" b="1" i="1" dirty="0" smtClean="0"/>
              <a:t>affected population only</a:t>
            </a:r>
            <a:r>
              <a:rPr lang="en-GB" b="1" i="1" baseline="0" dirty="0" smtClean="0"/>
              <a:t> </a:t>
            </a:r>
            <a:r>
              <a:rPr lang="en-GB" baseline="0" dirty="0" smtClean="0"/>
              <a:t>(i.e. </a:t>
            </a:r>
            <a:r>
              <a:rPr lang="en-GB" b="1" i="1" baseline="0" dirty="0" smtClean="0"/>
              <a:t>excluding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35</a:t>
            </a:fld>
            <a:endParaRPr lang="en-GB"/>
          </a:p>
        </p:txBody>
      </p:sp>
    </p:spTree>
    <p:extLst>
      <p:ext uri="{BB962C8B-B14F-4D97-AF65-F5344CB8AC3E}">
        <p14:creationId xmlns:p14="http://schemas.microsoft.com/office/powerpoint/2010/main" val="320504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369332"/>
          </a:xfrm>
          <a:prstGeom prst="rect">
            <a:avLst/>
          </a:prstGeom>
          <a:noFill/>
        </p:spPr>
        <p:txBody>
          <a:bodyPr wrap="square" rtlCol="0">
            <a:spAutoFit/>
          </a:bodyPr>
          <a:lstStyle/>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392994667"/>
              </p:ext>
            </p:extLst>
          </p:nvPr>
        </p:nvGraphicFramePr>
        <p:xfrm>
          <a:off x="1242473"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964781629"/>
              </p:ext>
            </p:extLst>
          </p:nvPr>
        </p:nvGraphicFramePr>
        <p:xfrm>
          <a:off x="1250950"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0" y="1635254"/>
            <a:ext cx="9144000" cy="4162678"/>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069616900"/>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4169205161"/>
              </p:ext>
            </p:extLst>
          </p:nvPr>
        </p:nvGraphicFramePr>
        <p:xfrm>
          <a:off x="895350" y="2017764"/>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4533900" y="2468614"/>
            <a:ext cx="3429000" cy="1866900"/>
          </a:xfrm>
          <a:prstGeom prst="cloudCallout">
            <a:avLst>
              <a:gd name="adj1" fmla="val -34744"/>
              <a:gd name="adj2" fmla="val 7844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
        <p:nvSpPr>
          <p:cNvPr id="4" name="Oval 3"/>
          <p:cNvSpPr/>
          <p:nvPr/>
        </p:nvSpPr>
        <p:spPr>
          <a:xfrm>
            <a:off x="4927600" y="4976864"/>
            <a:ext cx="292100" cy="3556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Oval 7"/>
          <p:cNvSpPr/>
          <p:nvPr/>
        </p:nvSpPr>
        <p:spPr>
          <a:xfrm>
            <a:off x="5715000" y="4976864"/>
            <a:ext cx="292100" cy="8775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44898" y="4945080"/>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177275625"/>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p:cNvSpPr/>
          <p:nvPr/>
        </p:nvSpPr>
        <p:spPr>
          <a:xfrm>
            <a:off x="5106411" y="4207203"/>
            <a:ext cx="292100" cy="17056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5398419" y="4175419"/>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2137602175"/>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15" name="Oval 14"/>
          <p:cNvSpPr/>
          <p:nvPr/>
        </p:nvSpPr>
        <p:spPr>
          <a:xfrm>
            <a:off x="5077011" y="4207393"/>
            <a:ext cx="292100" cy="45425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Oval 15"/>
          <p:cNvSpPr/>
          <p:nvPr/>
        </p:nvSpPr>
        <p:spPr>
          <a:xfrm>
            <a:off x="6096000" y="4212965"/>
            <a:ext cx="292100" cy="271314"/>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7" name="TextBox 16"/>
          <p:cNvSpPr txBox="1"/>
          <p:nvPr/>
        </p:nvSpPr>
        <p:spPr>
          <a:xfrm>
            <a:off x="5443729" y="4220436"/>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5116149"/>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099220613"/>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8" name="Oval 7"/>
          <p:cNvSpPr/>
          <p:nvPr/>
        </p:nvSpPr>
        <p:spPr>
          <a:xfrm>
            <a:off x="4952461" y="4562541"/>
            <a:ext cx="292100" cy="444931"/>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60544" y="4609088"/>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08135997"/>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3679</TotalTime>
  <Words>2313</Words>
  <Application>Microsoft Macintosh PowerPoint</Application>
  <PresentationFormat>On-screen Show (4:3)</PresentationFormat>
  <Paragraphs>283</Paragraphs>
  <Slides>35</Slides>
  <Notes>15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116</cp:revision>
  <dcterms:created xsi:type="dcterms:W3CDTF">2016-06-06T18:53:45Z</dcterms:created>
  <dcterms:modified xsi:type="dcterms:W3CDTF">2016-10-18T14:24:00Z</dcterms:modified>
</cp:coreProperties>
</file>

<file path=docProps/thumbnail.jpeg>
</file>